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sldIdLst>
    <p:sldId id="256" r:id="rId2"/>
    <p:sldId id="275" r:id="rId3"/>
    <p:sldId id="273" r:id="rId4"/>
    <p:sldId id="274" r:id="rId5"/>
    <p:sldId id="257" r:id="rId6"/>
    <p:sldId id="272" r:id="rId7"/>
    <p:sldId id="258" r:id="rId8"/>
    <p:sldId id="259" r:id="rId9"/>
    <p:sldId id="260" r:id="rId10"/>
    <p:sldId id="262" r:id="rId11"/>
    <p:sldId id="261" r:id="rId12"/>
    <p:sldId id="270" r:id="rId13"/>
    <p:sldId id="271" r:id="rId14"/>
    <p:sldId id="264" r:id="rId15"/>
    <p:sldId id="268" r:id="rId16"/>
    <p:sldId id="263" r:id="rId17"/>
    <p:sldId id="265" r:id="rId18"/>
    <p:sldId id="266" r:id="rId19"/>
    <p:sldId id="26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66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1205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9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0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1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6569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0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3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53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7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246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774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noProof="0" dirty="0"/>
              <a:t>Predykcja mikroskopowego naciekania </a:t>
            </a:r>
            <a:r>
              <a:rPr lang="pl-PL" noProof="0" dirty="0" err="1"/>
              <a:t>pozatorebkowego</a:t>
            </a:r>
            <a:r>
              <a:rPr lang="pl-PL" noProof="0" dirty="0"/>
              <a:t> w raku prostaty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321" y="2895600"/>
            <a:ext cx="6591985" cy="3777622"/>
          </a:xfrm>
        </p:spPr>
        <p:txBody>
          <a:bodyPr/>
          <a:lstStyle/>
          <a:p>
            <a:r>
              <a:rPr lang="pl-PL" noProof="0" dirty="0"/>
              <a:t>Z wykorzystaniem obrazowania, danych kliniczno-biopsyjnych i sztucznej inteligencji</a:t>
            </a:r>
          </a:p>
          <a:p>
            <a:r>
              <a:rPr lang="pl-PL" noProof="0" dirty="0"/>
              <a:t>Lek. Jan Stępka</a:t>
            </a:r>
          </a:p>
          <a:p>
            <a:r>
              <a:rPr lang="pl-PL" dirty="0"/>
              <a:t>dr. hab. </a:t>
            </a:r>
            <a:r>
              <a:rPr lang="pl-PL" dirty="0" err="1"/>
              <a:t>Wojceich</a:t>
            </a:r>
            <a:r>
              <a:rPr lang="pl-PL" dirty="0"/>
              <a:t> Cieślikowski</a:t>
            </a:r>
          </a:p>
          <a:p>
            <a:r>
              <a:rPr lang="pl-PL" dirty="0"/>
              <a:t>dr. n. med. Tomasz Milecki</a:t>
            </a:r>
            <a:endParaRPr lang="pl-PL" noProof="0" dirty="0"/>
          </a:p>
          <a:p>
            <a:r>
              <a:rPr lang="pl-PL" noProof="0" dirty="0"/>
              <a:t>Uniwersytet Medyczny w Poznaniu</a:t>
            </a:r>
          </a:p>
          <a:p>
            <a:r>
              <a:rPr lang="pl-PL" dirty="0"/>
              <a:t>Klinika Urologii i Chirurgii Ogólnej</a:t>
            </a:r>
            <a:endParaRPr lang="pl-PL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Co analizuję?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5999"/>
            <a:ext cx="2664759" cy="4105835"/>
          </a:xfrm>
        </p:spPr>
        <p:txBody>
          <a:bodyPr>
            <a:normAutofit fontScale="92500" lnSpcReduction="20000"/>
          </a:bodyPr>
          <a:lstStyle/>
          <a:p>
            <a:r>
              <a:rPr lang="pl-PL" noProof="0" dirty="0"/>
              <a:t>Obrazowanie:</a:t>
            </a:r>
          </a:p>
          <a:p>
            <a:r>
              <a:rPr lang="pl-PL" noProof="0" dirty="0"/>
              <a:t>- Powierzchnia kontaktu zmiany</a:t>
            </a:r>
          </a:p>
          <a:p>
            <a:r>
              <a:rPr lang="pl-PL" noProof="0" dirty="0"/>
              <a:t>- Długość kontaktu</a:t>
            </a:r>
          </a:p>
          <a:p>
            <a:r>
              <a:rPr lang="pl-PL" noProof="0" dirty="0"/>
              <a:t>- Kąt przylegania</a:t>
            </a:r>
          </a:p>
          <a:p>
            <a:r>
              <a:rPr lang="pl-PL" noProof="0" dirty="0"/>
              <a:t>- Deformacje torebki</a:t>
            </a:r>
          </a:p>
          <a:p>
            <a:endParaRPr lang="pl-PL" noProof="0" dirty="0"/>
          </a:p>
          <a:p>
            <a:r>
              <a:rPr lang="pl-PL" noProof="0" dirty="0"/>
              <a:t>Biopsja:</a:t>
            </a:r>
          </a:p>
          <a:p>
            <a:r>
              <a:rPr lang="pl-PL" noProof="0" dirty="0"/>
              <a:t>- Liczba rdzeni</a:t>
            </a:r>
          </a:p>
          <a:p>
            <a:r>
              <a:rPr lang="pl-PL" noProof="0" dirty="0"/>
              <a:t>- ISUP, naciek</a:t>
            </a:r>
          </a:p>
          <a:p>
            <a:r>
              <a:rPr lang="pl-PL" noProof="0" dirty="0"/>
              <a:t>- Inwazja okołonerwowa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E0BB23C-9C93-ACBA-6778-EBE18FAC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700" y="1428750"/>
            <a:ext cx="5197300" cy="3762845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37B930B-8805-6F26-6886-6CB775A73BB8}"/>
              </a:ext>
            </a:extLst>
          </p:cNvPr>
          <p:cNvSpPr txBox="1"/>
          <p:nvPr/>
        </p:nvSpPr>
        <p:spPr>
          <a:xfrm>
            <a:off x="4455458" y="5212086"/>
            <a:ext cx="468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Rezonans Magnetyczny Prostaty (3D </a:t>
            </a:r>
            <a:r>
              <a:rPr lang="pl-PL" dirty="0" err="1"/>
              <a:t>Slicer</a:t>
            </a:r>
            <a:r>
              <a:rPr lang="pl-PL" dirty="0"/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Dane i materiały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noProof="0" dirty="0"/>
              <a:t>- &gt;400 pacjentów z ECZ Otwock</a:t>
            </a:r>
          </a:p>
          <a:p>
            <a:r>
              <a:rPr lang="pl-PL" noProof="0" dirty="0"/>
              <a:t>- </a:t>
            </a:r>
            <a:r>
              <a:rPr lang="pl-PL" noProof="0" dirty="0" err="1"/>
              <a:t>mpMRI</a:t>
            </a:r>
            <a:r>
              <a:rPr lang="pl-PL" noProof="0" dirty="0"/>
              <a:t>, histologiczny materiał z biopsji, histologiczny materiał z </a:t>
            </a:r>
            <a:r>
              <a:rPr lang="pl-PL" noProof="0" dirty="0" err="1"/>
              <a:t>prostatektomii</a:t>
            </a:r>
            <a:endParaRPr lang="pl-PL" noProof="0" dirty="0"/>
          </a:p>
          <a:p>
            <a:endParaRPr lang="pl-PL" noProof="0" dirty="0"/>
          </a:p>
          <a:p>
            <a:endParaRPr lang="pl-PL" dirty="0"/>
          </a:p>
          <a:p>
            <a:endParaRPr lang="pl-PL" noProof="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0B883C-F702-633F-BD87-65BD3ADD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Dane w Excelu pacjentów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99DDD0-7F4A-352B-AEE6-3144F9727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286000"/>
            <a:ext cx="5304327" cy="3581400"/>
          </a:xfrm>
        </p:spPr>
        <p:txBody>
          <a:bodyPr numCol="2">
            <a:normAutofit fontScale="55000" lnSpcReduction="20000"/>
          </a:bodyPr>
          <a:lstStyle/>
          <a:p>
            <a:pPr>
              <a:buFont typeface="+mj-lt"/>
              <a:buAutoNum type="arabicPeriod"/>
            </a:pPr>
            <a:r>
              <a:rPr lang="pl-PL" b="1" dirty="0"/>
              <a:t>PSA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PSA </a:t>
            </a:r>
            <a:r>
              <a:rPr lang="pl-PL" b="1" dirty="0" err="1"/>
              <a:t>density</a:t>
            </a:r>
            <a:r>
              <a:rPr lang="pl-PL" b="1" dirty="0"/>
              <a:t>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DRE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MRI prostatę </a:t>
            </a:r>
            <a:r>
              <a:rPr lang="pl-PL" b="1" dirty="0" err="1"/>
              <a:t>volume</a:t>
            </a:r>
            <a:r>
              <a:rPr lang="pl-PL" b="1" dirty="0"/>
              <a:t>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MRI PIRADS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MRI EPE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.MRI EPE L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MRI EPE P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MRI SVI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MRI SVI L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.MRI SVI P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.MRI LESION SIZE</a:t>
            </a:r>
          </a:p>
          <a:p>
            <a:pPr>
              <a:buFont typeface="+mj-lt"/>
              <a:buAutoNum type="arabicPeriod"/>
            </a:pPr>
            <a:r>
              <a:rPr lang="pl-PL" b="1" dirty="0" err="1"/>
              <a:t>Bx</a:t>
            </a:r>
            <a:r>
              <a:rPr lang="pl-PL" b="1" dirty="0"/>
              <a:t> </a:t>
            </a:r>
            <a:r>
              <a:rPr lang="pl-PL" b="1" dirty="0" err="1"/>
              <a:t>Gleason</a:t>
            </a:r>
            <a:r>
              <a:rPr lang="pl-PL" b="1" dirty="0"/>
              <a:t> Grade P</a:t>
            </a:r>
          </a:p>
          <a:p>
            <a:pPr>
              <a:buFont typeface="+mj-lt"/>
              <a:buAutoNum type="arabicPeriod"/>
            </a:pPr>
            <a:r>
              <a:rPr lang="pl-PL" b="1" dirty="0" err="1"/>
              <a:t>Bx</a:t>
            </a:r>
            <a:r>
              <a:rPr lang="pl-PL" b="1" dirty="0"/>
              <a:t> </a:t>
            </a:r>
            <a:r>
              <a:rPr lang="pl-PL" b="1" dirty="0" err="1"/>
              <a:t>Gleason</a:t>
            </a:r>
            <a:r>
              <a:rPr lang="pl-PL" b="1" dirty="0"/>
              <a:t> Grade L</a:t>
            </a:r>
          </a:p>
          <a:p>
            <a:pPr>
              <a:buFont typeface="+mj-lt"/>
              <a:buAutoNum type="arabicPeriod"/>
            </a:pPr>
            <a:r>
              <a:rPr lang="pl-PL" b="1" dirty="0" err="1"/>
              <a:t>Gleason</a:t>
            </a:r>
            <a:r>
              <a:rPr lang="pl-PL" b="1" dirty="0"/>
              <a:t> RP </a:t>
            </a:r>
          </a:p>
          <a:p>
            <a:pPr>
              <a:buFont typeface="+mj-lt"/>
              <a:buAutoNum type="arabicPeriod"/>
            </a:pPr>
            <a:r>
              <a:rPr lang="pl-PL" b="1" dirty="0" err="1"/>
              <a:t>Gleason</a:t>
            </a:r>
            <a:r>
              <a:rPr lang="pl-PL" b="1" dirty="0"/>
              <a:t> RP P </a:t>
            </a:r>
          </a:p>
          <a:p>
            <a:pPr>
              <a:buFont typeface="+mj-lt"/>
              <a:buAutoNum type="arabicPeriod"/>
            </a:pPr>
            <a:r>
              <a:rPr lang="pl-PL" b="1" dirty="0" err="1"/>
              <a:t>Gleason</a:t>
            </a:r>
            <a:r>
              <a:rPr lang="pl-PL" b="1" dirty="0"/>
              <a:t> RP L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SM +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N +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EPE RP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EPE L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EPE P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SVI RP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SVI RP L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SVI RP P </a:t>
            </a:r>
          </a:p>
          <a:p>
            <a:pPr>
              <a:buFont typeface="+mj-lt"/>
              <a:buAutoNum type="arabicPeriod"/>
            </a:pPr>
            <a:r>
              <a:rPr lang="pl-PL" b="1" dirty="0"/>
              <a:t>TNM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ABB69EEB-BDEC-1A29-7BC4-815F2E64D910}"/>
              </a:ext>
            </a:extLst>
          </p:cNvPr>
          <p:cNvSpPr txBox="1">
            <a:spLocks/>
          </p:cNvSpPr>
          <p:nvPr/>
        </p:nvSpPr>
        <p:spPr>
          <a:xfrm>
            <a:off x="4125468" y="2286000"/>
            <a:ext cx="220755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ED2E2632-7E5C-3F1B-66F9-1865B0CE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210" y="3150973"/>
            <a:ext cx="3911151" cy="186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6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BDE072-1F9E-AAC2-FAE4-962F1F5D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Dane MRI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AAF576F-435B-B69B-9EFB-27E49A68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279" y="1428750"/>
            <a:ext cx="7200900" cy="3581400"/>
          </a:xfrm>
        </p:spPr>
        <p:txBody>
          <a:bodyPr/>
          <a:lstStyle/>
          <a:p>
            <a:r>
              <a:rPr lang="pl-PL" dirty="0"/>
              <a:t>Program: 3D </a:t>
            </a:r>
            <a:r>
              <a:rPr lang="pl-PL" dirty="0" err="1"/>
              <a:t>slicer</a:t>
            </a:r>
            <a:endParaRPr lang="pl-PL" dirty="0"/>
          </a:p>
          <a:p>
            <a:r>
              <a:rPr lang="pl-PL" dirty="0"/>
              <a:t>Około 1200-1800 zdjęć na pacjenta</a:t>
            </a:r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52C5AB-486B-F68E-5740-68148879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72" y="2344951"/>
            <a:ext cx="5021606" cy="451304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4EEB4C2-5AD8-9547-F42D-BFD1D080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78" y="2344951"/>
            <a:ext cx="3017709" cy="451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1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Co w tym nowego?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83" y="1638300"/>
            <a:ext cx="7200900" cy="3581400"/>
          </a:xfrm>
        </p:spPr>
        <p:txBody>
          <a:bodyPr/>
          <a:lstStyle/>
          <a:p>
            <a:r>
              <a:rPr lang="pl-PL" noProof="0" dirty="0"/>
              <a:t>- Mikroskopowe EPE – słabo zbadane</a:t>
            </a:r>
          </a:p>
          <a:p>
            <a:r>
              <a:rPr lang="pl-PL" noProof="0" dirty="0"/>
              <a:t>- Nowe cechy geometryczne</a:t>
            </a:r>
          </a:p>
          <a:p>
            <a:r>
              <a:rPr lang="pl-PL" noProof="0" dirty="0"/>
              <a:t>- Łączenie obrazowania + biopsji + AI</a:t>
            </a:r>
          </a:p>
          <a:p>
            <a:endParaRPr lang="pl-PL" dirty="0"/>
          </a:p>
          <a:p>
            <a:endParaRPr lang="pl-PL" noProof="0" dirty="0"/>
          </a:p>
          <a:p>
            <a:r>
              <a:rPr lang="pl-PL" dirty="0"/>
              <a:t>Chciałbym wiedzieć czy jest EPE czy nie – ale też żeby było wytłumaczenie czemu model tak uważa – żeby wiedzieć czy się pomylił</a:t>
            </a:r>
            <a:endParaRPr lang="pl-PL" noProof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D44DD3-D363-B6E4-484E-16828689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41A330-AD7A-49D1-69F5-EAF45D5FA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491449"/>
            <a:ext cx="7200900" cy="4375951"/>
          </a:xfrm>
        </p:spPr>
        <p:txBody>
          <a:bodyPr>
            <a:normAutofit fontScale="92500" lnSpcReduction="20000"/>
          </a:bodyPr>
          <a:lstStyle/>
          <a:p>
            <a:r>
              <a:rPr lang="pl-PL" dirty="0"/>
              <a:t>EKSTRAKCJA CECH</a:t>
            </a:r>
          </a:p>
          <a:p>
            <a:pPr lvl="1"/>
            <a:r>
              <a:rPr lang="pl-PL" dirty="0"/>
              <a:t>Na podstawie zdjęć wyliczanie pewnych cech geometrycznych</a:t>
            </a:r>
          </a:p>
          <a:p>
            <a:pPr lvl="1"/>
            <a:r>
              <a:rPr lang="pl-PL" dirty="0"/>
              <a:t>ML znajdywanie tych cech/rysowanie w 3d wyliczanie ich itp.</a:t>
            </a:r>
          </a:p>
          <a:p>
            <a:r>
              <a:rPr lang="pl-PL" dirty="0"/>
              <a:t>BADANIE ZWIĄZKU NOWYCH CECH/ZNANYCH CECH i ZDJĘĆ Z DIAGNOZA EPE (w szczególności mikroskopowego</a:t>
            </a:r>
          </a:p>
          <a:p>
            <a:pPr lvl="1"/>
            <a:r>
              <a:rPr lang="pl-PL" dirty="0"/>
              <a:t>Co wpływa na predykcje – dlaczego taką decyzję podejmujemy a nie inną – </a:t>
            </a:r>
          </a:p>
          <a:p>
            <a:pPr lvl="1"/>
            <a:r>
              <a:rPr lang="pl-PL" dirty="0"/>
              <a:t>Uwzględnienie niepewności w modelu i informowanie o skomplikowanych przypadkach (ML)</a:t>
            </a:r>
          </a:p>
          <a:p>
            <a:pPr lvl="1"/>
            <a:r>
              <a:rPr lang="pl-PL" dirty="0"/>
              <a:t>Zbudowanie modelu </a:t>
            </a:r>
          </a:p>
          <a:p>
            <a:pPr lvl="1"/>
            <a:r>
              <a:rPr lang="pl-PL" dirty="0"/>
              <a:t>Szukanie tego co wpływa na predykcje – jakie cechy są wyuczone</a:t>
            </a:r>
          </a:p>
          <a:p>
            <a:pPr lvl="1"/>
            <a:r>
              <a:rPr lang="pl-PL" dirty="0"/>
              <a:t>Badanie interakcji między cechami</a:t>
            </a:r>
          </a:p>
          <a:p>
            <a:pPr marL="530352" lvl="1" indent="0">
              <a:buNone/>
            </a:pPr>
            <a:endParaRPr lang="pl-PL" dirty="0"/>
          </a:p>
          <a:p>
            <a:pPr marL="530352" lvl="1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79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Metody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433982" cy="3581400"/>
          </a:xfrm>
        </p:spPr>
        <p:txBody>
          <a:bodyPr/>
          <a:lstStyle/>
          <a:p>
            <a:r>
              <a:rPr lang="pl-PL" noProof="0" dirty="0"/>
              <a:t>Zaproponowane przez mojego promotora</a:t>
            </a:r>
            <a:r>
              <a:rPr lang="pl-PL" dirty="0"/>
              <a:t> gdy starał się o grant</a:t>
            </a:r>
          </a:p>
          <a:p>
            <a:endParaRPr lang="pl-PL" dirty="0"/>
          </a:p>
          <a:p>
            <a:endParaRPr lang="pl-PL" noProof="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8B7A45A-1E89-2B56-3E92-ACE31EE95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22" y="3119073"/>
            <a:ext cx="826273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b="1" dirty="0">
                <a:latin typeface="Arial" panose="020B0604020202020204" pitchFamily="34" charset="0"/>
              </a:rPr>
              <a:t>Interpolacja (rozwiązania problemu różnych rozdzielczości i deformacji)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b="1" dirty="0">
                <a:latin typeface="Arial" panose="020B0604020202020204" pitchFamily="34" charset="0"/>
              </a:rPr>
              <a:t>Redukcja szumów, artefaktów i zwiększanie rozdzielczości (super-resolution)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b="1" dirty="0" err="1">
                <a:latin typeface="Arial" panose="020B0604020202020204" pitchFamily="34" charset="0"/>
              </a:rPr>
              <a:t>Radiomika</a:t>
            </a:r>
            <a:endParaRPr lang="pl-PL" altLang="pl-PL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b="1" dirty="0">
                <a:latin typeface="Arial" panose="020B0604020202020204" pitchFamily="34" charset="0"/>
              </a:rPr>
              <a:t>Sp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lotowe sieci neuronowe (CNN) Uczenie nadzorowane Modele predykcyjne z oceną ROC i regresją 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Coxa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wyjaśnienia i interpretowalność tych modeli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Manualną i automatyczną segmentację (</a:t>
            </a:r>
            <a:r>
              <a:rPr kumimoji="0" lang="pl-PL" altLang="pl-PL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Slicer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3D)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Znaczenie projektu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noProof="0" dirty="0"/>
              <a:t>Lepsza kwalifikacja do operacji</a:t>
            </a:r>
          </a:p>
          <a:p>
            <a:r>
              <a:rPr lang="pl-PL" noProof="0" dirty="0"/>
              <a:t>Mniej niepotrzebnych zabiegów</a:t>
            </a:r>
          </a:p>
          <a:p>
            <a:r>
              <a:rPr lang="pl-PL" noProof="0" dirty="0"/>
              <a:t>Personalizacja leczenia</a:t>
            </a:r>
          </a:p>
          <a:p>
            <a:r>
              <a:rPr lang="pl-PL" noProof="0" dirty="0"/>
              <a:t>Wdrożenie AI w praktyce klinicznej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FBF953-560B-43CC-F0FA-CB605F510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707" y="1222218"/>
            <a:ext cx="2942376" cy="441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Podsumowanie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noProof="0" dirty="0"/>
              <a:t>Chcę stworzyć narzędzie predykcyjne dla mikroskopowego naciekania raka prostaty. Projekt łączy dane medyczne z analizą AI i rozwiązuje realny problem kliniczny.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Dziękuję!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noProof="0" dirty="0"/>
              <a:t>Pytania?</a:t>
            </a:r>
          </a:p>
          <a:p>
            <a:r>
              <a:rPr lang="pl-PL" noProof="0" dirty="0"/>
              <a:t>Jan Stępka</a:t>
            </a:r>
          </a:p>
          <a:p>
            <a:r>
              <a:rPr lang="pl-PL" noProof="0" dirty="0"/>
              <a:t>jan.stepka@usk.poznan.pl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BDD48D-0711-E0A9-D4EB-350936E2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 mnie: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299C419-8F26-42F9-573C-B927D8BF0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Lek. Jan Stępka</a:t>
            </a:r>
          </a:p>
          <a:p>
            <a:r>
              <a:rPr lang="pl-PL" dirty="0"/>
              <a:t>Łączny IF: 13</a:t>
            </a:r>
          </a:p>
          <a:p>
            <a:r>
              <a:rPr lang="pl-PL" dirty="0"/>
              <a:t>Łączne punkty </a:t>
            </a:r>
            <a:r>
              <a:rPr lang="pl-PL" dirty="0" err="1"/>
              <a:t>MNSiW</a:t>
            </a:r>
            <a:r>
              <a:rPr lang="pl-PL" dirty="0"/>
              <a:t>: 370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E67615A-D343-F2E2-A11C-C7743F2E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80064"/>
            <a:ext cx="3986074" cy="218733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0E1719F-D956-DE5C-2867-B28EA1C2F286}"/>
              </a:ext>
            </a:extLst>
          </p:cNvPr>
          <p:cNvSpPr txBox="1"/>
          <p:nvPr/>
        </p:nvSpPr>
        <p:spPr>
          <a:xfrm>
            <a:off x="807867" y="6072326"/>
            <a:ext cx="436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Szpital Kliniczny Uniwersytetu Medycznego w Poznaniu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9D0C02-CF01-E6F4-2345-2A6DD7BD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092" y="2286000"/>
            <a:ext cx="357440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1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51B5BD-18E5-B612-F083-93506CF2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Gruczoł Krokowy – co to?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EC05DA-7EA3-191E-E4B4-95073EC3E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A715506-61A2-AE3D-BB08-C4153302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94833"/>
            <a:ext cx="7981253" cy="43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4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2888C3-ED2D-4640-D686-85E578E35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D770F76-CB22-B95D-375C-C44050C7B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FEC0A6B-A6BA-82DD-058E-176F63E2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57" y="531991"/>
            <a:ext cx="5839713" cy="57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2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Czym jest rak prostaty?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87" y="1948919"/>
            <a:ext cx="4867837" cy="3880773"/>
          </a:xfrm>
        </p:spPr>
        <p:txBody>
          <a:bodyPr/>
          <a:lstStyle/>
          <a:p>
            <a:r>
              <a:rPr lang="pl-PL" noProof="0" dirty="0"/>
              <a:t>- Najczęstszy nowotwór złośliwy u mężczyzn w Europie</a:t>
            </a:r>
          </a:p>
          <a:p>
            <a:r>
              <a:rPr lang="pl-PL" noProof="0" dirty="0"/>
              <a:t>- Zróżnicowany przebieg: od form łagodnych po agresywne</a:t>
            </a:r>
          </a:p>
          <a:p>
            <a:r>
              <a:rPr lang="pl-PL" noProof="0" dirty="0"/>
              <a:t>- Kluczowe pytanie: Czy nowotwór przekroczył torebkę prostaty?</a:t>
            </a:r>
          </a:p>
          <a:p>
            <a:endParaRPr lang="pl-PL" noProof="0" dirty="0"/>
          </a:p>
        </p:txBody>
      </p:sp>
      <p:pic>
        <p:nvPicPr>
          <p:cNvPr id="1028" name="Picture 4" descr="Prostate Cancer | Radiology Key">
            <a:extLst>
              <a:ext uri="{FF2B5EF4-FFF2-40B4-BE49-F238E27FC236}">
                <a16:creationId xmlns:a16="http://schemas.microsoft.com/office/drawing/2014/main" id="{2DB720C0-09D7-458E-C4A5-D7EE888F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476" y="1481844"/>
            <a:ext cx="3728645" cy="455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A5E523-1372-2D6B-78F9-BA713A5B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Droga kliniczna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9E60429-A151-3B4D-4B5E-70C866D9C8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6" y="2019485"/>
            <a:ext cx="4914345" cy="32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state Cancer Screening - NCI">
            <a:extLst>
              <a:ext uri="{FF2B5EF4-FFF2-40B4-BE49-F238E27FC236}">
                <a16:creationId xmlns:a16="http://schemas.microsoft.com/office/drawing/2014/main" id="{F4751CE1-A262-9057-2F00-A702D9B8C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31146"/>
            <a:ext cx="1933143" cy="192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548200A-0F28-C7F5-E563-8FA9A1C62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7" y="4105552"/>
            <a:ext cx="2298207" cy="15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E121901-D686-9421-E5C8-0FE06D0FD479}"/>
              </a:ext>
            </a:extLst>
          </p:cNvPr>
          <p:cNvCxnSpPr/>
          <p:nvPr/>
        </p:nvCxnSpPr>
        <p:spPr>
          <a:xfrm>
            <a:off x="2919644" y="2583402"/>
            <a:ext cx="817855" cy="47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A1E894C7-CF4C-EA7B-201B-B84F02D5BB96}"/>
              </a:ext>
            </a:extLst>
          </p:cNvPr>
          <p:cNvCxnSpPr/>
          <p:nvPr/>
        </p:nvCxnSpPr>
        <p:spPr>
          <a:xfrm flipV="1">
            <a:off x="3062796" y="4105552"/>
            <a:ext cx="674703" cy="76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3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623" y="192033"/>
            <a:ext cx="8464378" cy="1509490"/>
          </a:xfrm>
        </p:spPr>
        <p:txBody>
          <a:bodyPr>
            <a:normAutofit fontScale="90000"/>
          </a:bodyPr>
          <a:lstStyle/>
          <a:p>
            <a:r>
              <a:rPr lang="pl-PL" noProof="0" dirty="0"/>
              <a:t>Co to jest naciekanie </a:t>
            </a:r>
            <a:r>
              <a:rPr lang="pl-PL" noProof="0" dirty="0" err="1"/>
              <a:t>pozatorebkowe</a:t>
            </a:r>
            <a:r>
              <a:rPr lang="pl-PL" noProof="0" dirty="0"/>
              <a:t>? (</a:t>
            </a:r>
            <a:r>
              <a:rPr lang="pl-PL" noProof="0" dirty="0" err="1"/>
              <a:t>Extraprostatic</a:t>
            </a:r>
            <a:r>
              <a:rPr lang="pl-PL" noProof="0" dirty="0"/>
              <a:t> </a:t>
            </a:r>
            <a:r>
              <a:rPr lang="pl-PL" noProof="0" dirty="0" err="1"/>
              <a:t>extension</a:t>
            </a:r>
            <a:r>
              <a:rPr lang="pl-PL" noProof="0" dirty="0"/>
              <a:t> [EPE])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866899"/>
            <a:ext cx="4965700" cy="4799067"/>
          </a:xfrm>
        </p:spPr>
        <p:txBody>
          <a:bodyPr>
            <a:normAutofit fontScale="92500" lnSpcReduction="20000"/>
          </a:bodyPr>
          <a:lstStyle/>
          <a:p>
            <a:r>
              <a:rPr lang="pl-PL" noProof="0" dirty="0"/>
              <a:t>- Makroskopowe – widoczne w rezonansie</a:t>
            </a:r>
          </a:p>
          <a:p>
            <a:endParaRPr lang="pl-PL" noProof="0" dirty="0"/>
          </a:p>
          <a:p>
            <a:endParaRPr lang="pl-PL" noProof="0" dirty="0"/>
          </a:p>
          <a:p>
            <a:r>
              <a:rPr lang="pl-PL" noProof="0" dirty="0"/>
              <a:t>- Mikroskopowe – niewidoczne w obrazowaniu, potwierdzone po operacji w histopatologii</a:t>
            </a:r>
          </a:p>
          <a:p>
            <a:endParaRPr lang="pl-PL" noProof="0" dirty="0"/>
          </a:p>
          <a:p>
            <a:endParaRPr lang="pl-PL" noProof="0" dirty="0"/>
          </a:p>
          <a:p>
            <a:r>
              <a:rPr lang="pl-PL" noProof="0" dirty="0"/>
              <a:t>Dlaczego to ważne?</a:t>
            </a:r>
          </a:p>
          <a:p>
            <a:r>
              <a:rPr lang="pl-PL" noProof="0" dirty="0"/>
              <a:t>- Ryzyko wznowy</a:t>
            </a:r>
          </a:p>
          <a:p>
            <a:r>
              <a:rPr lang="pl-PL" noProof="0" dirty="0"/>
              <a:t>- Trudność usunięcia guza</a:t>
            </a:r>
          </a:p>
          <a:p>
            <a:r>
              <a:rPr lang="pl-PL" noProof="0" dirty="0"/>
              <a:t>- Gorsze rokowanie</a:t>
            </a:r>
          </a:p>
          <a:p>
            <a:r>
              <a:rPr lang="pl-PL" noProof="0" dirty="0"/>
              <a:t>- Decyzja o sposobie leczenia – radykalne usunięcie/ radioterapia</a:t>
            </a:r>
          </a:p>
          <a:p>
            <a:endParaRPr lang="pl-PL" noProof="0" dirty="0"/>
          </a:p>
        </p:txBody>
      </p:sp>
      <p:pic>
        <p:nvPicPr>
          <p:cNvPr id="2050" name="Picture 2" descr="Can Extraprostatic Extension Be Predicted by Tumor-Capsule Contact Length  in Prostate Cancer? Relationship With International Society of Urological  Pathology Grade Groups | AJR">
            <a:extLst>
              <a:ext uri="{FF2B5EF4-FFF2-40B4-BE49-F238E27FC236}">
                <a16:creationId xmlns:a16="http://schemas.microsoft.com/office/drawing/2014/main" id="{C784AF04-C057-65BB-3BC3-0A7A45BB6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1" y="2511148"/>
            <a:ext cx="2235584" cy="166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265924B-DE94-C374-F670-764EC0238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1" y="1349098"/>
            <a:ext cx="3276600" cy="116205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B8B59C12-0B00-3759-93FD-7BF8FEA3C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805" y="4521201"/>
            <a:ext cx="2033195" cy="22639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Problem kliniczny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noProof="0" dirty="0" err="1"/>
              <a:t>mpMRI</a:t>
            </a:r>
            <a:r>
              <a:rPr lang="pl-PL" noProof="0" dirty="0"/>
              <a:t> nie wykrywa mikroskopowego naciekania</a:t>
            </a:r>
          </a:p>
          <a:p>
            <a:r>
              <a:rPr lang="pl-PL" noProof="0" dirty="0"/>
              <a:t>Klasyczne skale niedokładne</a:t>
            </a:r>
          </a:p>
          <a:p>
            <a:r>
              <a:rPr lang="pl-PL" noProof="0" dirty="0"/>
              <a:t>Brakuje narzędzi do predykcji mikroskopowego EPE</a:t>
            </a:r>
          </a:p>
          <a:p>
            <a:endParaRPr lang="pl-PL" noProof="0" dirty="0"/>
          </a:p>
          <a:p>
            <a:r>
              <a:rPr lang="pl-PL" noProof="0" dirty="0"/>
              <a:t> Potrzeba nowego podejścia!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Cel projektu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43616"/>
            <a:ext cx="7200900" cy="3581400"/>
          </a:xfrm>
        </p:spPr>
        <p:txBody>
          <a:bodyPr/>
          <a:lstStyle/>
          <a:p>
            <a:r>
              <a:rPr lang="pl-PL" noProof="0" dirty="0"/>
              <a:t>Stworzyć modele predykcyjne mikroskopowego i makroskopowego EPE</a:t>
            </a:r>
          </a:p>
          <a:p>
            <a:r>
              <a:rPr lang="pl-PL" noProof="0" dirty="0"/>
              <a:t>Wykorzystać dane z rezonansu, biopsji, historii klinicznej</a:t>
            </a:r>
          </a:p>
          <a:p>
            <a:r>
              <a:rPr lang="pl-PL" noProof="0" dirty="0"/>
              <a:t>Zastosować sztuczną inteligencję</a:t>
            </a:r>
          </a:p>
        </p:txBody>
      </p:sp>
      <p:pic>
        <p:nvPicPr>
          <p:cNvPr id="4098" name="Picture 2" descr="Canopy Imaging - Unlocking the Advantages of Magnetic Resonance Imaging for  Prostate Cancer">
            <a:extLst>
              <a:ext uri="{FF2B5EF4-FFF2-40B4-BE49-F238E27FC236}">
                <a16:creationId xmlns:a16="http://schemas.microsoft.com/office/drawing/2014/main" id="{18519C5A-2358-D4F4-25DB-794635361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64" y="3429000"/>
            <a:ext cx="3907215" cy="326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2233</TotalTime>
  <Words>581</Words>
  <Application>Microsoft Office PowerPoint</Application>
  <PresentationFormat>Pokaz na ekranie (4:3)</PresentationFormat>
  <Paragraphs>121</Paragraphs>
  <Slides>19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2" baseType="lpstr">
      <vt:lpstr>Arial</vt:lpstr>
      <vt:lpstr>Franklin Gothic Book</vt:lpstr>
      <vt:lpstr>Przycinanie</vt:lpstr>
      <vt:lpstr>Predykcja mikroskopowego naciekania pozatorebkowego w raku prostaty</vt:lpstr>
      <vt:lpstr>O mnie:</vt:lpstr>
      <vt:lpstr>Gruczoł Krokowy – co to?</vt:lpstr>
      <vt:lpstr>Prezentacja programu PowerPoint</vt:lpstr>
      <vt:lpstr>Czym jest rak prostaty?</vt:lpstr>
      <vt:lpstr>Droga kliniczna</vt:lpstr>
      <vt:lpstr>Co to jest naciekanie pozatorebkowe? (Extraprostatic extension [EPE])</vt:lpstr>
      <vt:lpstr>Problem kliniczny</vt:lpstr>
      <vt:lpstr>Cel projektu</vt:lpstr>
      <vt:lpstr>Co analizuję?</vt:lpstr>
      <vt:lpstr>Dane i materiały</vt:lpstr>
      <vt:lpstr>Dane w Excelu pacjentów</vt:lpstr>
      <vt:lpstr>Dane MRI</vt:lpstr>
      <vt:lpstr>Co w tym nowego?</vt:lpstr>
      <vt:lpstr>PROBLEMY</vt:lpstr>
      <vt:lpstr>Metody </vt:lpstr>
      <vt:lpstr>Znaczenie projektu</vt:lpstr>
      <vt:lpstr>Podsumowanie</vt:lpstr>
      <vt:lpstr>Dziękuję!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sadasd dasdasd</cp:lastModifiedBy>
  <cp:revision>12</cp:revision>
  <dcterms:created xsi:type="dcterms:W3CDTF">2013-01-27T09:14:16Z</dcterms:created>
  <dcterms:modified xsi:type="dcterms:W3CDTF">2025-06-11T14:35:19Z</dcterms:modified>
  <cp:category/>
</cp:coreProperties>
</file>